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0" r:id="rId2"/>
    <p:sldId id="324" r:id="rId3"/>
    <p:sldId id="333" r:id="rId4"/>
    <p:sldId id="328" r:id="rId5"/>
    <p:sldId id="329" r:id="rId6"/>
    <p:sldId id="331" r:id="rId7"/>
    <p:sldId id="332" r:id="rId8"/>
    <p:sldId id="317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4C"/>
    <a:srgbClr val="FF6600"/>
    <a:srgbClr val="FF9900"/>
    <a:srgbClr val="D60093"/>
    <a:srgbClr val="FFA500"/>
    <a:srgbClr val="25FF88"/>
    <a:srgbClr val="80ABE0"/>
    <a:srgbClr val="FF8989"/>
    <a:srgbClr val="FF9F9F"/>
    <a:srgbClr val="79D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1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B4D4C-85C0-497A-97EF-A8C3799DA1A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6C2C8-20BC-4EC2-BD73-D9962388A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D9D33-E752-48D0-8F6D-FC31507335C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4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4A1D-1D6B-4465-9946-9F31BFE2CE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73DA-B615-4935-A1CE-FE78013D5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40659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22DA-85F7-4611-8561-70E9F3A47A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DA6A-76DD-4ED1-AAC6-BC5D35DC27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18317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0CE2-99D6-4D28-804B-6E945B2002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5B47-7E82-4A5F-955E-349AF8BE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67123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7548-8E5F-4045-99C1-D917B039FE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642-8E14-4939-A2F8-33C5504553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9501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571D-69A1-4FFE-B539-F5642555CC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4A5E-89F2-4948-A4F1-68B6FF92F9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52852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56A4-821A-49C9-8024-3686842107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7C3-DC91-4EF6-BB1C-4EA235431C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62419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DDE4-EEA6-447F-B4F9-FEA9BC548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BA7-8289-433B-9CBB-F61E76B13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9335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BF4A-0A3C-4EE5-85E7-863141DC93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672B-5C86-4857-AB64-1ABEBFD7C2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30794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3D07-660C-45FA-8581-26B3D3701A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143-BE2B-4826-A0E6-4EAF685696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01365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A05B-2CDC-4CE8-BDB2-6AEFF36AE8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959-6C6B-464E-90F5-B6FA5F42FD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08982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AC48-2D6E-4408-99B1-31EA7BE89B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AF3-791D-4D6B-8D3F-533307B089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5641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C3B2C-3E46-423A-BEDB-54B75BD54F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4EBF8-6628-47AD-935A-F8C48248A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1" y="4005069"/>
            <a:ext cx="5935538" cy="27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23528" y="1988840"/>
            <a:ext cx="8712967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b="1" cap="all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Мониторинг </a:t>
            </a:r>
            <a:r>
              <a:rPr lang="ru-RU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работы Модуля «Здоровая улыбка» </a:t>
            </a:r>
          </a:p>
          <a:p>
            <a:pPr algn="ctr"/>
            <a:r>
              <a:rPr lang="ru-RU" b="1" cap="all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В школах городов и районов республики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107532" y="5406331"/>
            <a:ext cx="5712941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главный </a:t>
            </a:r>
            <a:r>
              <a:rPr lang="ru-RU" sz="1600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внештатный детский специалист стоматолог МЗ РБ, Главный врач ГАУЗ РБ Детская стоматологическая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поликлиника № 3 г. Уфа</a:t>
            </a:r>
          </a:p>
          <a:p>
            <a:pPr algn="ctr" eaLnBrk="1" hangingPunct="1">
              <a:defRPr/>
            </a:pPr>
            <a:endParaRPr lang="ru-RU" sz="1600" b="1" cap="all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4032722" y="4275093"/>
            <a:ext cx="45054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Ганиева</a:t>
            </a:r>
          </a:p>
          <a:p>
            <a:pPr algn="ctr" eaLnBrk="1" hangingPunct="1"/>
            <a:r>
              <a:rPr lang="ru-RU" sz="2800" b="1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Римма </a:t>
            </a:r>
            <a:r>
              <a:rPr lang="ru-RU" sz="2800" b="1" dirty="0" err="1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Асхатовна</a:t>
            </a:r>
            <a:endParaRPr lang="ru-RU" sz="2800" b="1" dirty="0" smtClean="0">
              <a:solidFill>
                <a:srgbClr val="1F49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09423"/>
            <a:ext cx="9144000" cy="657479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36000" rIns="72000" bIns="3600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9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МИНИСТЕРСТВО ЗДРАВООХРАНЕНИЯ</a:t>
            </a:r>
            <a:br>
              <a:rPr lang="ru-RU" sz="19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  <a:endParaRPr lang="ru-RU" sz="19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6067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09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Примерный расчет затрат на оснащение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школьного стоматологического кабинета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 bwMode="auto">
          <a:xfrm>
            <a:off x="107504" y="4653136"/>
            <a:ext cx="4608512" cy="20162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Оснащение школьного стоматологического кабинета регламентировано Приложением № 6 к Порядку оказания медицинской помощи детям со стоматологическими заболеваниями, утвержденному   приказом Минздрава России  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от 13 ноября 2012 года № 910н.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107504" y="1125538"/>
            <a:ext cx="4536504" cy="3455590"/>
          </a:xfrm>
          <a:prstGeom prst="roundRect">
            <a:avLst>
              <a:gd name="adj" fmla="val 11686"/>
            </a:avLst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 муниципальных районах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в рамках Проекта открыт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стоматологический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кабинет,  медицинская деятельность в них лицензирована. 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Все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отремонтированы и оснащены в 2019 году на сумму 60 429 572,54 руб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из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на ремонт помещений потрачено 20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279 000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на приобретение оборудования 40 150 444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      В среднем, на ремонт 1 кабинета потрачено 332 443 рубля, на закупку оборудования 658 204 рубля.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3" y="1125538"/>
            <a:ext cx="4212976" cy="55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2321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09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Эксплуатация стоматологического оборудования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школьного стоматологического кабинета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 bwMode="auto">
          <a:xfrm>
            <a:off x="212875" y="4653136"/>
            <a:ext cx="8784976" cy="20162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Координация и контроль медицинского обеспечения школьников общеобразовательных учреждений осуществляется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 тесном взаимодействии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директоров школ и главных врачей медицинских организаций.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107504" y="1125538"/>
            <a:ext cx="8856984" cy="3383582"/>
          </a:xfrm>
          <a:prstGeom prst="roundRect">
            <a:avLst>
              <a:gd name="adj" fmla="val 21181"/>
            </a:avLst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стоматологического оборудования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балансе медицинской организации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профилактическое обслуживание и необходимые ремонтные работы проводятся медицинской организацией 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стоматологического оборудования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балансе образовательного учреждения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профилактическое обслуживание и необходимые ремонтные работы проводятся на договорной основе с организацией, имеющей лицензию на соответствующий вид деятельности 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3748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09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Копии документов, заверенных надлежащим образом,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в школьном стоматологическом кабинете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 bwMode="auto">
          <a:xfrm>
            <a:off x="107504" y="1125538"/>
            <a:ext cx="8928992" cy="554382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176213" algn="just" eaLnBrk="1" hangingPunct="1">
              <a:spcBef>
                <a:spcPts val="0"/>
              </a:spcBef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8900" indent="176213" algn="just" eaLnBrk="1" hangingPunct="1">
              <a:spcBef>
                <a:spcPts val="0"/>
              </a:spcBef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88900" indent="0" algn="just" eaLnBrk="1" hangingPunct="1">
              <a:spcBef>
                <a:spcPts val="0"/>
              </a:spcBef>
              <a:buNone/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88900" indent="0" algn="just" eaLnBrk="1" hangingPunct="1">
              <a:spcBef>
                <a:spcPts val="0"/>
              </a:spcBef>
              <a:buNone/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74650" indent="-285750" algn="just" eaLnBrk="1" hangingPunct="1"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лицензии</a:t>
            </a:r>
          </a:p>
          <a:p>
            <a:pPr marL="88900" indent="0" algn="just" eaLnBrk="1" hangingPunct="1">
              <a:spcBef>
                <a:spcPts val="100"/>
              </a:spcBef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Лицензиаты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в школьном стоматологическом кабинете на законных основаниях, имея  принадлежащее ему на праве безвозмездной аренды или субаренды помещения, оборудование, медицинскую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технику.</a:t>
            </a:r>
          </a:p>
          <a:p>
            <a:pPr marL="374650" indent="-285750" algn="just" eaLnBrk="1" hangingPunct="1"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сертификата специалиста</a:t>
            </a:r>
          </a:p>
          <a:p>
            <a:pPr marL="88900" indent="0" algn="just" eaLnBrk="1" hangingPunct="1">
              <a:spcBef>
                <a:spcPts val="100"/>
              </a:spcBef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 специалистами, имеющими соответствующее медицинское образование и сертификат специалиста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(врач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 детский,  врач стоматолог общей практики, зубной врач и гигиенист стоматологический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74650" indent="-285750" algn="just" eaLnBrk="1" hangingPunct="1"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нормативно-правовых актов, необходимых в практике специалиста ведущего детский стоматологический прием</a:t>
            </a:r>
          </a:p>
          <a:p>
            <a:pPr marL="88900" indent="0" algn="just" eaLnBrk="1" hangingPunct="1">
              <a:spcBef>
                <a:spcPts val="100"/>
              </a:spcBef>
              <a:buNone/>
              <a:defRPr/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algn="just" eaLnBrk="1" hangingPunct="1"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638151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09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Документы для медицинского сопровождения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школьного приема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Объект 3"/>
          <p:cNvSpPr txBox="1">
            <a:spLocks/>
          </p:cNvSpPr>
          <p:nvPr/>
        </p:nvSpPr>
        <p:spPr bwMode="auto">
          <a:xfrm>
            <a:off x="251520" y="1046103"/>
            <a:ext cx="8640960" cy="58378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плановой санации в образовательном учреждении на учебный год 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заверенные директором образовательного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</a:p>
          <a:p>
            <a:pPr algn="just">
              <a:buAutoNum type="arabicPeriod"/>
            </a:pP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Санационная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</a:p>
          <a:p>
            <a:pPr algn="just">
              <a:buAutoNum type="arabicPeriod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стоматологического больного - форма №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043/у</a:t>
            </a:r>
          </a:p>
          <a:p>
            <a:pPr algn="just">
              <a:buAutoNum type="arabicPeriod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класса</a:t>
            </a:r>
          </a:p>
          <a:p>
            <a:pPr algn="just">
              <a:buAutoNum type="arabicPeriod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школы</a:t>
            </a:r>
          </a:p>
          <a:p>
            <a:pPr algn="just">
              <a:buAutoNum type="arabicPeriod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работы врача-стоматолога (зубного врача) стоматологической поликлиники, отделения, кабинета  -  форма №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039-2/у-88</a:t>
            </a:r>
          </a:p>
          <a:p>
            <a:pPr algn="just">
              <a:buAutoNum type="arabicPeriod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Листок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ежедневного учета работы врача-стоматолога (зубного врача) стоматологической поликлиники, отделения, кабинета - форма №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037/у-88</a:t>
            </a:r>
          </a:p>
          <a:p>
            <a:pPr algn="just">
              <a:buAutoNum type="arabicPeriod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согласие родителей на оказание лечебно-профилактической помощи в школьном стоматологическом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b="1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Font typeface="Arial" charset="0"/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algn="just">
              <a:spcAft>
                <a:spcPts val="0"/>
              </a:spcAft>
              <a:buFont typeface="Symbol"/>
              <a:buChar char=""/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818750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09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Информационное объявление для школьников, родителей и коллектива образовательного учреждения о времени работы стоматологического кабинета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443493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46056"/>
            <a:ext cx="3331906" cy="440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079378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09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Анкетирование старшеклассников в школьных кабинетах образовательного проекта «Взлетай!»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76464" cy="445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412777"/>
            <a:ext cx="4248472" cy="4455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3"/>
          <p:cNvSpPr txBox="1">
            <a:spLocks/>
          </p:cNvSpPr>
          <p:nvPr/>
        </p:nvSpPr>
        <p:spPr bwMode="auto">
          <a:xfrm>
            <a:off x="107504" y="6021288"/>
            <a:ext cx="8928992" cy="8367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176213" algn="just" eaLnBrk="1" hangingPunct="1">
              <a:spcBef>
                <a:spcPts val="0"/>
              </a:spcBef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8900" indent="176213" algn="just" eaLnBrk="1" hangingPunct="1">
              <a:spcBef>
                <a:spcPts val="0"/>
              </a:spcBef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88900" indent="0" algn="just" eaLnBrk="1" hangingPunct="1">
              <a:spcBef>
                <a:spcPts val="0"/>
              </a:spcBef>
              <a:buNone/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88900" indent="0" algn="ctr" eaLnBrk="1" hangingPunct="1">
              <a:spcBef>
                <a:spcPts val="100"/>
              </a:spcBef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кабинет может  функционировать  как  «куст», объединяя школу  и территориально близко расположенные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образовательные учреждения (необходимо предварительное заключение  договоров между образовательными учреждениями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176213" algn="just" eaLnBrk="1" hangingPunct="1">
              <a:defRPr/>
            </a:pPr>
            <a:endParaRPr lang="ru-RU" sz="2000" dirty="0"/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51428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" y="1052736"/>
            <a:ext cx="9163050" cy="58052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2162"/>
            <a:ext cx="8640960" cy="707886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40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БЛАГОДАРЮ ЗА ВНИМАНИЕ!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735">
            <a:off x="5324820" y="2759781"/>
            <a:ext cx="3366512" cy="253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171">
            <a:off x="699418" y="1688714"/>
            <a:ext cx="4068333" cy="3723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71320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405</Words>
  <Application>Microsoft Office PowerPoint</Application>
  <PresentationFormat>Экран (4:3)</PresentationFormat>
  <Paragraphs>59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Wingdings</vt:lpstr>
      <vt:lpstr>Zased_W_</vt:lpstr>
      <vt:lpstr>Презентация PowerPoint</vt:lpstr>
      <vt:lpstr>Примерный расчет затрат на оснащение  школьного стоматологического кабинета </vt:lpstr>
      <vt:lpstr>Эксплуатация стоматологического оборудования  школьного стоматологического кабинета </vt:lpstr>
      <vt:lpstr>Копии документов, заверенных надлежащим образом,  в школьном стоматологическом кабинете</vt:lpstr>
      <vt:lpstr>Документы для медицинского сопровождения  школьного приема</vt:lpstr>
      <vt:lpstr>Информационное объявление для школьников, родителей и коллектива образовательного учреждения о времени работы стоматологического кабинета</vt:lpstr>
      <vt:lpstr>Анкетирование старшеклассников в школьных кабинетах образовательного проекта «Взлетай!»</vt:lpstr>
      <vt:lpstr>БЛАГОДАРЮ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Арсланов М.М.</dc:creator>
  <cp:lastModifiedBy>User</cp:lastModifiedBy>
  <cp:revision>280</cp:revision>
  <cp:lastPrinted>2020-07-01T10:07:46Z</cp:lastPrinted>
  <dcterms:created xsi:type="dcterms:W3CDTF">2018-09-05T04:07:45Z</dcterms:created>
  <dcterms:modified xsi:type="dcterms:W3CDTF">2021-02-11T08:21:28Z</dcterms:modified>
</cp:coreProperties>
</file>